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0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1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2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3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4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5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8"/>
  </p:notesMasterIdLst>
  <p:sldIdLst>
    <p:sldId id="256" r:id="rId2"/>
    <p:sldId id="279" r:id="rId3"/>
    <p:sldId id="296" r:id="rId4"/>
    <p:sldId id="313" r:id="rId5"/>
    <p:sldId id="303" r:id="rId6"/>
    <p:sldId id="325" r:id="rId7"/>
    <p:sldId id="297" r:id="rId8"/>
    <p:sldId id="294" r:id="rId9"/>
    <p:sldId id="298" r:id="rId10"/>
    <p:sldId id="300" r:id="rId11"/>
    <p:sldId id="299" r:id="rId12"/>
    <p:sldId id="301" r:id="rId13"/>
    <p:sldId id="306" r:id="rId14"/>
    <p:sldId id="309" r:id="rId15"/>
    <p:sldId id="320" r:id="rId16"/>
    <p:sldId id="315" r:id="rId17"/>
    <p:sldId id="319" r:id="rId18"/>
    <p:sldId id="310" r:id="rId19"/>
    <p:sldId id="314" r:id="rId20"/>
    <p:sldId id="318" r:id="rId21"/>
    <p:sldId id="305" r:id="rId22"/>
    <p:sldId id="321" r:id="rId23"/>
    <p:sldId id="322" r:id="rId24"/>
    <p:sldId id="323" r:id="rId25"/>
    <p:sldId id="324" r:id="rId26"/>
    <p:sldId id="304" r:id="rId2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Open Sans" panose="02010600030101010101" charset="0"/>
      <p:regular r:id="rId33"/>
      <p:bold r:id="rId34"/>
      <p:italic r:id="rId35"/>
      <p:boldItalic r:id="rId36"/>
    </p:embeddedFont>
    <p:embeddedFont>
      <p:font typeface="Open Sans Light" panose="02010600030101010101" charset="0"/>
      <p:regular r:id="rId37"/>
      <p:bold r:id="rId38"/>
      <p:italic r:id="rId39"/>
      <p:boldItalic r:id="rId40"/>
    </p:embeddedFont>
    <p:embeddedFont>
      <p:font typeface="Open Sans SemiBold" panose="02010600030101010101" charset="0"/>
      <p:regular r:id="rId41"/>
      <p:bold r:id="rId42"/>
      <p:italic r:id="rId43"/>
      <p:boldItalic r:id="rId44"/>
    </p:embeddedFont>
    <p:embeddedFont>
      <p:font typeface="微软雅黑" panose="020B0503020204020204" pitchFamily="34" charset="-122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421752C-2854-524B-B253-DBB38B0A30A2}">
          <p14:sldIdLst>
            <p14:sldId id="256"/>
            <p14:sldId id="279"/>
          </p14:sldIdLst>
        </p14:section>
        <p14:section name="Spring容器的加载过程" id="{EE2BCFA2-AB03-43B8-8B0A-0E609D51ECBB}">
          <p14:sldIdLst>
            <p14:sldId id="296"/>
            <p14:sldId id="313"/>
            <p14:sldId id="303"/>
            <p14:sldId id="325"/>
            <p14:sldId id="297"/>
          </p14:sldIdLst>
        </p14:section>
        <p14:section name="循环依赖" id="{A0A02CCB-D38E-E84F-839E-2480C2786A3E}">
          <p14:sldIdLst>
            <p14:sldId id="294"/>
            <p14:sldId id="298"/>
            <p14:sldId id="300"/>
            <p14:sldId id="299"/>
            <p14:sldId id="301"/>
            <p14:sldId id="306"/>
          </p14:sldIdLst>
        </p14:section>
        <p14:section name="Configuration浅析" id="{0930ED1A-ADAA-4F16-80FC-2BD402065000}">
          <p14:sldIdLst>
            <p14:sldId id="309"/>
            <p14:sldId id="320"/>
            <p14:sldId id="315"/>
            <p14:sldId id="319"/>
            <p14:sldId id="310"/>
            <p14:sldId id="314"/>
            <p14:sldId id="318"/>
          </p14:sldIdLst>
        </p14:section>
        <p14:section name="AOP动态代理" id="{652F8B08-902F-774C-B802-78CA3793D4BE}">
          <p14:sldIdLst>
            <p14:sldId id="305"/>
            <p14:sldId id="321"/>
            <p14:sldId id="322"/>
            <p14:sldId id="323"/>
            <p14:sldId id="324"/>
          </p14:sldIdLst>
        </p14:section>
        <p14:section name="QA" id="{F7ABFC32-3667-4177-9C1F-F9705978B3FC}">
          <p14:sldIdLst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4009" autoAdjust="0"/>
  </p:normalViewPr>
  <p:slideViewPr>
    <p:cSldViewPr snapToGrid="0" snapToObjects="1">
      <p:cViewPr>
        <p:scale>
          <a:sx n="130" d="100"/>
          <a:sy n="130" d="100"/>
        </p:scale>
        <p:origin x="10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我们先来看一个现象：在</a:t>
          </a:r>
          <a:r>
            <a:rPr lang="en-US" altLang="zh-CN" dirty="0" err="1">
              <a:latin typeface="微软雅黑" panose="020B0503020204020204" pitchFamily="34" charset="-122"/>
              <a:ea typeface="微软雅黑" panose="020B0503020204020204" pitchFamily="34" charset="-122"/>
            </a:rPr>
            <a:t>InstanceB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中使用了</a:t>
          </a:r>
          <a:r>
            <a:rPr lang="en-US" altLang="zh-CN" dirty="0" err="1">
              <a:latin typeface="微软雅黑" panose="020B0503020204020204" pitchFamily="34" charset="-122"/>
              <a:ea typeface="微软雅黑" panose="020B0503020204020204" pitchFamily="34" charset="-122"/>
            </a:rPr>
            <a:t>instanceA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()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方法，为何</a:t>
          </a:r>
          <a:r>
            <a:rPr lang="en-US" altLang="zh-CN" dirty="0" err="1">
              <a:latin typeface="微软雅黑" panose="020B0503020204020204" pitchFamily="34" charset="-122"/>
              <a:ea typeface="微软雅黑" panose="020B0503020204020204" pitchFamily="34" charset="-122"/>
            </a:rPr>
            <a:t>instanceA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只实例化了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次？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 custLinFactNeighborY="-18864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因为</a:t>
          </a:r>
          <a:r>
            <a:rPr lang="en-US" altLang="zh-CN" dirty="0" err="1">
              <a:latin typeface="微软雅黑" panose="020B0503020204020204" pitchFamily="34" charset="-122"/>
              <a:ea typeface="微软雅黑" panose="020B0503020204020204" pitchFamily="34" charset="-122"/>
            </a:rPr>
            <a:t>ConfigurationClassPostProcessor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实现了</a:t>
          </a:r>
          <a:r>
            <a:rPr lang="en-US" alt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BeanDefinitionRegistryPostProcessor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en-US" alt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PriorityOrdered</a:t>
          </a:r>
          <a:endParaRPr lang="en-US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所以在调用后置处理时会被最优先调用其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postProcessBeanDefinitionRegistry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postProcessBeanFactory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方法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 custLinFactNeighborY="-18864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postProcessBeanDefinitionRegistry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方法会分别解析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@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Component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@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ComponentScan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@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Import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@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ImportResource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注解</a:t>
          </a:r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postProcessBeanFactory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方法主要是给打了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@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Configuration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注解的配置类创建了</a:t>
          </a:r>
          <a:r>
            <a:rPr lang="en-US" altLang="zh-CN" dirty="0" err="1">
              <a:latin typeface="微软雅黑" panose="020B0503020204020204" pitchFamily="34" charset="-122"/>
              <a:ea typeface="微软雅黑" panose="020B0503020204020204" pitchFamily="34" charset="-122"/>
            </a:rPr>
            <a:t>cglib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动态代理</a:t>
          </a:r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由于具体代码过多，这里不在截图，打开代码演示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 custLinFactNeighborY="-18864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解析入口注册后置处理器</a:t>
          </a:r>
          <a:r>
            <a:rPr lang="en-US" altLang="zh-CN" dirty="0" err="1"/>
            <a:t>ConfigurationClassPostProcessor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注册成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Bean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定义后，在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refresh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方法中统一调用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因为</a:t>
          </a:r>
          <a:r>
            <a:rPr lang="en-US" altLang="zh-CN" dirty="0" err="1">
              <a:latin typeface="微软雅黑" panose="020B0503020204020204" pitchFamily="34" charset="-122"/>
              <a:ea typeface="微软雅黑" panose="020B0503020204020204" pitchFamily="34" charset="-122"/>
            </a:rPr>
            <a:t>ConfigurationClassPostProcessor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实现了</a:t>
          </a:r>
          <a:r>
            <a:rPr lang="en-US" alt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BeanDefinitionRegistryPostProcessor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en-US" alt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PriorityOrdered</a:t>
          </a:r>
          <a:endParaRPr lang="en-US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所以在调用后置处理时会被最优先调用其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postProcessBeanDefinitionRegistry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postProcessBeanFactory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方法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 custLinFactNeighborY="-18864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再来看一个现象：这里的</a:t>
          </a:r>
          <a:r>
            <a:rPr lang="en-US" altLang="zh-CN" dirty="0" err="1">
              <a:latin typeface="微软雅黑" panose="020B0503020204020204" pitchFamily="34" charset="-122"/>
              <a:ea typeface="微软雅黑" panose="020B0503020204020204" pitchFamily="34" charset="-122"/>
            </a:rPr>
            <a:t>LockAction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模拟了一个线上加锁的逻辑，为了在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say()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调用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say2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方法时并没有加锁呢？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开启注解版</a:t>
          </a:r>
          <a:r>
            <a:rPr lang="en-US" altLang="zh-CN" dirty="0" err="1">
              <a:latin typeface="微软雅黑" panose="020B0503020204020204" pitchFamily="34" charset="-122"/>
              <a:ea typeface="微软雅黑" panose="020B0503020204020204" pitchFamily="34" charset="-122"/>
            </a:rPr>
            <a:t>Aop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功能：</a:t>
          </a:r>
          <a:r>
            <a:rPr lang="en-US" altLang="zh-CN" dirty="0" err="1">
              <a:latin typeface="微软雅黑" panose="020B0503020204020204" pitchFamily="34" charset="-122"/>
              <a:ea typeface="微软雅黑" panose="020B0503020204020204" pitchFamily="34" charset="-122"/>
            </a:rPr>
            <a:t>EnableAspectJAutoProxy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，在这里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Import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了一个</a:t>
          </a:r>
          <a:r>
            <a:rPr lang="en-US" altLang="zh-CN" dirty="0" err="1">
              <a:latin typeface="微软雅黑" panose="020B0503020204020204" pitchFamily="34" charset="-122"/>
              <a:ea typeface="微软雅黑" panose="020B0503020204020204" pitchFamily="34" charset="-122"/>
            </a:rPr>
            <a:t>AspectJAutoProxyRegistrar</a:t>
          </a:r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点进去会发现注册了一个后置处理器：</a:t>
          </a:r>
          <a:r>
            <a:rPr lang="en-US" alt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AnnotationAwareAspectJAutoProxyCreator</a:t>
          </a:r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 custT="1"/>
      <dgm:spPr/>
      <dgm:t>
        <a:bodyPr/>
        <a:lstStyle/>
        <a:p>
          <a:r>
            <a:rPr lang="en-US" altLang="zh-CN" sz="10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AnnotationAwareAspectJAutoProxyCreator</a:t>
          </a:r>
          <a:r>
            <a: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继承自</a:t>
          </a:r>
          <a:r>
            <a:rPr lang="en-US" altLang="en-US" sz="10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AbstractAutoProxyCreator</a:t>
          </a:r>
          <a:r>
            <a: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类，但并没有重写</a:t>
          </a:r>
          <a:r>
            <a:rPr lang="en-US" sz="10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postProcessBeforeInstantiation</a:t>
          </a:r>
          <a:r>
            <a: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方法，主要解析</a:t>
          </a:r>
          <a:r>
            <a: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Advisors</a:t>
          </a:r>
          <a:r>
            <a: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逻辑在子类</a:t>
          </a:r>
          <a:r>
            <a:rPr lang="en-US" altLang="en-US" sz="10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shouldSkip</a:t>
          </a:r>
          <a:r>
            <a: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方法中，</a:t>
          </a:r>
          <a:r>
            <a:rPr lang="en-US" sz="10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postProcessAfterInitialization</a:t>
          </a:r>
          <a:r>
            <a: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实现了创建代理对象逻辑</a:t>
          </a:r>
          <a:endParaRPr lang="en-US" altLang="zh-CN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这里代码过多，演示代码跟读</a:t>
          </a:r>
          <a:endParaRPr lang="en-US" altLang="zh-CN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 custT="1"/>
      <dgm:spPr/>
      <dgm:t>
        <a:bodyPr/>
        <a:lstStyle/>
        <a:p>
          <a:endParaRPr lang="en-US" altLang="zh-CN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所谓的循环依赖是指，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A 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B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，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B 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又依赖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A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，它们之间形成了循环依赖。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或者是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A 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B，B 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C，C 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又依赖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A。它们之间的依赖关系如下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假设，我们需要实现一个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Bean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容器，如何解决循环依赖的问题？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 custLinFactNeighborY="-1344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102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1025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244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24490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244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24490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372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我们先来看一个现象：在</a:t>
          </a:r>
          <a:r>
            <a:rPr lang="en-US" altLang="zh-CN" sz="13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InstanceB</a:t>
          </a:r>
          <a:r>
            <a:rPr lang="zh-CN" alt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中使用了</a:t>
          </a:r>
          <a:r>
            <a:rPr lang="en-US" altLang="zh-CN" sz="13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instanceA</a:t>
          </a:r>
          <a:r>
            <a:rPr lang="en-US" altLang="zh-CN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()</a:t>
          </a:r>
          <a:r>
            <a:rPr lang="zh-CN" alt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方法，为何</a:t>
          </a:r>
          <a:r>
            <a:rPr lang="en-US" altLang="zh-CN" sz="13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instanceA</a:t>
          </a:r>
          <a:r>
            <a:rPr lang="zh-CN" alt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只实例化了</a:t>
          </a:r>
          <a:r>
            <a:rPr lang="en-US" altLang="zh-CN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次？</a:t>
          </a:r>
          <a:endParaRPr lang="zh-CN" sz="1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37232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81377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8137725" cy="794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8137725" cy="79407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9983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998375" cy="63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因为</a:t>
          </a:r>
          <a:r>
            <a:rPr lang="en-US" altLang="zh-CN" sz="11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ConfigurationClassPostProcessor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实现了</a:t>
          </a:r>
          <a:r>
            <a:rPr lang="en-US" altLang="en-US" sz="11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BeanDefinitionRegistryPostProcessor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en-US" altLang="en-US" sz="11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PriorityOrdered</a:t>
          </a:r>
          <a:endParaRPr lang="en-US" altLang="en-US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所以在调用后置处理时会被最优先调用其</a:t>
          </a:r>
          <a:r>
            <a:rPr lang="en-US" sz="11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postProcessBeanDefinitionRegistry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en-US" sz="11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postProcessBeanFactory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方法</a:t>
          </a:r>
          <a:endParaRPr 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998375" cy="63973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81377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8137725" cy="794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postProcessBeanDefinitionRegistry</a:t>
          </a: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方法会分别解析</a:t>
          </a:r>
          <a:r>
            <a:rPr lang="en-US" alt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@</a:t>
          </a:r>
          <a:r>
            <a:rPr 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Component</a:t>
          </a: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@</a:t>
          </a:r>
          <a:r>
            <a:rPr 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ComponentScan</a:t>
          </a: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@</a:t>
          </a:r>
          <a:r>
            <a:rPr 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Import</a:t>
          </a: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@</a:t>
          </a:r>
          <a:r>
            <a:rPr 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ImportResource</a:t>
          </a: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注解</a:t>
          </a:r>
          <a:endParaRPr lang="en-US" altLang="zh-CN" sz="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postProcessBeanFactory</a:t>
          </a: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方法主要是给打了</a:t>
          </a:r>
          <a:r>
            <a:rPr lang="en-US" alt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@</a:t>
          </a:r>
          <a:r>
            <a:rPr 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Configuration</a:t>
          </a: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注解的配置类创建了</a:t>
          </a:r>
          <a:r>
            <a:rPr lang="en-US" altLang="zh-CN" sz="9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cglib</a:t>
          </a: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动态代理</a:t>
          </a:r>
          <a:endParaRPr lang="en-US" altLang="zh-CN" sz="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由于具体代码过多，这里不在截图，打开代码演示</a:t>
          </a:r>
          <a:endParaRPr lang="zh-CN" sz="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8137725" cy="79407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372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解析入口注册后置处理器</a:t>
          </a:r>
          <a:r>
            <a:rPr lang="en-US" altLang="zh-CN" sz="1300" kern="1200" dirty="0" err="1"/>
            <a:t>ConfigurationClassPostProcessor</a:t>
          </a:r>
          <a:endParaRPr lang="zh-CN" sz="1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37232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372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注册成</a:t>
          </a:r>
          <a:r>
            <a:rPr lang="en-US" altLang="zh-CN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Bean</a:t>
          </a:r>
          <a:r>
            <a:rPr lang="zh-CN" alt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定义后，在</a:t>
          </a:r>
          <a:r>
            <a:rPr lang="en-US" altLang="zh-CN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refresh</a:t>
          </a:r>
          <a:r>
            <a:rPr lang="zh-CN" alt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方法中统一调用</a:t>
          </a:r>
          <a:endParaRPr lang="zh-CN" sz="1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37232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9983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998375" cy="63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因为</a:t>
          </a:r>
          <a:r>
            <a:rPr lang="en-US" altLang="zh-CN" sz="11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ConfigurationClassPostProcessor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实现了</a:t>
          </a:r>
          <a:r>
            <a:rPr lang="en-US" altLang="en-US" sz="11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BeanDefinitionRegistryPostProcessor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en-US" altLang="en-US" sz="11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PriorityOrdered</a:t>
          </a:r>
          <a:endParaRPr lang="en-US" altLang="en-US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所以在调用后置处理时会被最优先调用其</a:t>
          </a:r>
          <a:r>
            <a:rPr lang="en-US" sz="11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postProcessBeanDefinitionRegistry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en-US" sz="11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postProcessBeanFactory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方法</a:t>
          </a:r>
          <a:endParaRPr 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998375" cy="63973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372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再来看一个现象：这里的</a:t>
          </a:r>
          <a:r>
            <a:rPr lang="en-US" altLang="zh-CN" sz="12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LockAction</a:t>
          </a: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模拟了一个线上加锁的逻辑，为了在</a:t>
          </a:r>
          <a:r>
            <a:rPr lang="en-US" altLang="zh-CN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say()</a:t>
          </a: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调用</a:t>
          </a:r>
          <a:r>
            <a:rPr lang="en-US" altLang="zh-CN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say2</a:t>
          </a: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方法时并没有加锁呢？</a:t>
          </a:r>
          <a:endParaRPr lang="zh-CN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3723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102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10250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9983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998374" cy="637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开启注解版</a:t>
          </a:r>
          <a:r>
            <a:rPr lang="en-US" altLang="zh-CN" sz="11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Aop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功能：</a:t>
          </a:r>
          <a:r>
            <a:rPr lang="en-US" altLang="zh-CN" sz="11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EnableAspectJAutoProxy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，在这里</a:t>
          </a: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Import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了一个</a:t>
          </a:r>
          <a:r>
            <a:rPr lang="en-US" altLang="zh-CN" sz="11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AspectJAutoProxyRegistrar</a:t>
          </a:r>
          <a:endParaRPr lang="en-US" alt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点进去会发现注册了一个后置处理器：</a:t>
          </a:r>
          <a:r>
            <a:rPr lang="en-US" altLang="en-US" sz="11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AnnotationAwareAspectJAutoProxyCreator</a:t>
          </a:r>
          <a:endParaRPr lang="en-US" alt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998374" cy="63703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372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1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37232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361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361"/>
          <a:ext cx="7870154" cy="738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AnnotationAwareAspectJAutoProxyCreator</a:t>
          </a:r>
          <a:r>
            <a:rPr lang="zh-CN" alt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继承自</a:t>
          </a:r>
          <a:r>
            <a:rPr lang="en-US" altLang="en-US" sz="10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AbstractAutoProxyCreator</a:t>
          </a:r>
          <a:r>
            <a:rPr lang="zh-CN" alt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类，但并没有重写</a:t>
          </a:r>
          <a:r>
            <a:rPr lang="en-US" sz="10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postProcessBeforeInstantiation</a:t>
          </a:r>
          <a:r>
            <a:rPr lang="zh-CN" alt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方法，主要解析</a:t>
          </a:r>
          <a:r>
            <a:rPr lang="en-US" altLang="zh-CN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Advisors</a:t>
          </a:r>
          <a:r>
            <a:rPr lang="zh-CN" alt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逻辑在子类</a:t>
          </a:r>
          <a:r>
            <a:rPr lang="en-US" altLang="en-US" sz="10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shouldSkip</a:t>
          </a:r>
          <a:r>
            <a:rPr lang="zh-CN" alt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方法中，</a:t>
          </a:r>
          <a:r>
            <a:rPr lang="en-US" sz="10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postProcessAfterInitialization</a:t>
          </a:r>
          <a:r>
            <a:rPr lang="zh-CN" alt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实现了创建代理对象逻辑</a:t>
          </a:r>
          <a:endParaRPr lang="en-US" altLang="zh-CN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这里代码过多，演示代码跟读</a:t>
          </a:r>
          <a:endParaRPr lang="en-US" altLang="zh-CN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361"/>
        <a:ext cx="7870154" cy="738861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739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7395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102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1025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244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2449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102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1025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724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所谓的循环依赖是指，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 </a:t>
          </a:r>
          <a:r>
            <a:rPr lang="zh-CN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B</a:t>
          </a:r>
          <a:r>
            <a:rPr lang="zh-CN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B </a:t>
          </a:r>
          <a:r>
            <a:rPr lang="zh-CN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又依赖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</a:t>
          </a:r>
          <a:r>
            <a:rPr lang="zh-CN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，它们之间形成了循环依赖。</a:t>
          </a:r>
          <a:r>
            <a:rPr lang="en-US" sz="15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或者是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 </a:t>
          </a:r>
          <a:r>
            <a:rPr lang="en-US" sz="15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B，B </a:t>
          </a:r>
          <a:r>
            <a:rPr lang="en-US" sz="15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C，C </a:t>
          </a:r>
          <a:r>
            <a:rPr lang="en-US" sz="15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又依赖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sz="15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A。它们之间的依赖关系如下</a:t>
          </a:r>
          <a:endParaRPr lang="zh-CN" sz="1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72459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9983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998376" cy="395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假设，我们需要实现一个</a:t>
          </a:r>
          <a:r>
            <a:rPr lang="en-US" alt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Bean</a:t>
          </a: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容器，如何解决循环依赖的问题？</a:t>
          </a:r>
          <a:endParaRPr 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998376" cy="3952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244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24490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244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244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63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75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5594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3874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循环依赖</a:t>
            </a:r>
            <a:r>
              <a:rPr lang="en-US" altLang="zh-CN" dirty="0" err="1"/>
              <a:t>Processon</a:t>
            </a:r>
            <a:r>
              <a:rPr lang="zh-CN" altLang="en-US" dirty="0"/>
              <a:t>地址：</a:t>
            </a:r>
            <a:r>
              <a:rPr lang="en-US" altLang="zh-CN" dirty="0"/>
              <a:t>https://www.processon.com/view/link/5f6775d3f346fb40fb9c3a80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5336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6561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提问题，解决问题</a:t>
            </a:r>
          </a:p>
        </p:txBody>
      </p:sp>
    </p:spTree>
    <p:extLst>
      <p:ext uri="{BB962C8B-B14F-4D97-AF65-F5344CB8AC3E}">
        <p14:creationId xmlns:p14="http://schemas.microsoft.com/office/powerpoint/2010/main" val="1694545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Configuration</a:t>
            </a:r>
            <a:r>
              <a:rPr lang="zh-CN" altLang="en-US" dirty="0"/>
              <a:t>解析</a:t>
            </a:r>
            <a:r>
              <a:rPr lang="en-US" altLang="zh-CN" dirty="0" err="1"/>
              <a:t>Processon</a:t>
            </a:r>
            <a:r>
              <a:rPr lang="zh-CN" altLang="en-US" dirty="0"/>
              <a:t>地址：</a:t>
            </a:r>
            <a:r>
              <a:rPr lang="en-US" altLang="zh-CN" dirty="0"/>
              <a:t>https://www.processon.com/view/link/5f6f433807912952ebf76ead</a:t>
            </a:r>
          </a:p>
          <a:p>
            <a:pPr marL="13970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069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7778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2107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546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279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Spring</a:t>
            </a:r>
            <a:r>
              <a:rPr lang="zh-CN" altLang="en-US" sz="18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中文文档：</a:t>
            </a:r>
            <a:r>
              <a:rPr lang="en-US" altLang="zh-CN" sz="18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https://github.com/DocsHome/spring-docs/blob/master/SUMMARY.md</a:t>
            </a:r>
          </a:p>
          <a:p>
            <a:r>
              <a:rPr lang="zh-CN" altLang="zh-CN" sz="18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打开一扇入门</a:t>
            </a:r>
            <a:r>
              <a:rPr lang="en-US" altLang="zh-CN" sz="18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Spring</a:t>
            </a:r>
            <a:r>
              <a:rPr lang="zh-CN" altLang="zh-CN" sz="18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源码以及框架设计的大门</a:t>
            </a:r>
            <a:endParaRPr lang="en-US" altLang="zh-CN" sz="1800" dirty="0">
              <a:effectLst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8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个人</a:t>
            </a:r>
            <a:r>
              <a:rPr lang="en-US" altLang="zh-CN" sz="18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fork</a:t>
            </a:r>
            <a:r>
              <a:rPr lang="zh-CN" altLang="en-US" sz="18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源码仓库：</a:t>
            </a:r>
            <a:r>
              <a:rPr lang="en-US" altLang="zh-CN" sz="18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https://github.com/meetkiki/spring-framework.git</a:t>
            </a:r>
          </a:p>
        </p:txBody>
      </p:sp>
    </p:spTree>
    <p:extLst>
      <p:ext uri="{BB962C8B-B14F-4D97-AF65-F5344CB8AC3E}">
        <p14:creationId xmlns:p14="http://schemas.microsoft.com/office/powerpoint/2010/main" val="2879750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4245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47027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5127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6460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87837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71493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150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控制反转（</a:t>
            </a:r>
            <a:r>
              <a:rPr lang="en-US" altLang="zh-CN" dirty="0"/>
              <a:t>IOC</a:t>
            </a:r>
            <a:r>
              <a:rPr lang="zh-CN" altLang="en-US" dirty="0"/>
              <a:t>）：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一种设计理念，解决层合成、类和类之间耦合问题；比如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DDD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中，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infra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层是一个技术支撑层，我们在实现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Service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层业务逻辑的时候不需要关心技术实现，也不需要关心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infra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层的创建，我只需要告诉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Spring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我需要一个接口的实现，那么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Spring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容器就会在启动的时候自动注入我们需要的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bean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实例，这个就是控制反转</a:t>
            </a:r>
            <a:endParaRPr lang="en-US" altLang="zh-CN" b="0" i="0" dirty="0">
              <a:solidFill>
                <a:srgbClr val="222222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dirty="0"/>
              <a:t>依赖注入（</a:t>
            </a:r>
            <a:r>
              <a:rPr lang="en-US" altLang="zh-CN" dirty="0"/>
              <a:t>DI</a:t>
            </a:r>
            <a:r>
              <a:rPr lang="zh-CN" altLang="en-US" dirty="0"/>
              <a:t>）：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依赖注入是让对象只通过构造参数、工厂方法的参数或者配置的属性来定义他们的依赖的过程。这些依赖也是其他对象所需要协同工作的对象， 容器会在创建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Bean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的时候注入这些依赖。整个过程完全反转了由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Bean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自己控制实例化或者依赖引用，所以这个过程也称之为“控制反转”</a:t>
            </a:r>
            <a:endParaRPr lang="en-US" altLang="zh-CN" dirty="0"/>
          </a:p>
          <a:p>
            <a:r>
              <a:rPr lang="en-US" altLang="zh-CN" dirty="0" err="1"/>
              <a:t>Processond</a:t>
            </a:r>
            <a:r>
              <a:rPr lang="zh-CN" altLang="en-US" dirty="0"/>
              <a:t>地址：</a:t>
            </a:r>
            <a:r>
              <a:rPr lang="en-US" altLang="zh-CN" dirty="0"/>
              <a:t>https://www.processon.com/view/link/5f68ab447d9c087da1ba9408</a:t>
            </a:r>
          </a:p>
          <a:p>
            <a:r>
              <a:rPr lang="zh-CN" altLang="en-US" dirty="0"/>
              <a:t>主要了解图中各个角色的作用</a:t>
            </a:r>
          </a:p>
        </p:txBody>
      </p:sp>
    </p:spTree>
    <p:extLst>
      <p:ext uri="{BB962C8B-B14F-4D97-AF65-F5344CB8AC3E}">
        <p14:creationId xmlns:p14="http://schemas.microsoft.com/office/powerpoint/2010/main" val="2542512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这张图是网上的</a:t>
            </a:r>
          </a:p>
        </p:txBody>
      </p:sp>
    </p:spTree>
    <p:extLst>
      <p:ext uri="{BB962C8B-B14F-4D97-AF65-F5344CB8AC3E}">
        <p14:creationId xmlns:p14="http://schemas.microsoft.com/office/powerpoint/2010/main" val="1352047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4718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1777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938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7188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8160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full page">
  <p:cSld name="CUSTOM_1_3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1425" y="282575"/>
            <a:ext cx="83214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1425" y="1371375"/>
            <a:ext cx="8321400" cy="3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●"/>
              <a:defRPr sz="16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Char char="■"/>
              <a:defRPr sz="1200">
                <a:solidFill>
                  <a:srgbClr val="5E5E5E"/>
                </a:solidFill>
              </a:defRPr>
            </a:lvl3pPr>
            <a:lvl4pPr marL="1828800" lvl="3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Char char="●"/>
              <a:defRPr sz="900">
                <a:solidFill>
                  <a:srgbClr val="5E5E5E"/>
                </a:solidFill>
              </a:defRPr>
            </a:lvl4pPr>
            <a:lvl5pPr marL="2286000" lvl="4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411425" y="759000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Alt">
  <p:cSld name="CUSTOM_4">
    <p:bg>
      <p:bgPr>
        <a:gradFill>
          <a:gsLst>
            <a:gs pos="0">
              <a:srgbClr val="32B9CF"/>
            </a:gs>
            <a:gs pos="52999">
              <a:srgbClr val="1C6DB6"/>
            </a:gs>
            <a:gs pos="100000">
              <a:srgbClr val="702269"/>
            </a:gs>
          </a:gsLst>
          <a:lin ang="2700006" scaled="0"/>
        </a:gra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11425" y="2813875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11425" y="1971250"/>
            <a:ext cx="8321400" cy="8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9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1">
  <p:cSld name="Cover 1">
    <p:bg>
      <p:bgPr>
        <a:gradFill>
          <a:gsLst>
            <a:gs pos="0">
              <a:schemeClr val="accent1"/>
            </a:gs>
            <a:gs pos="52999">
              <a:schemeClr val="accent2"/>
            </a:gs>
            <a:gs pos="100000">
              <a:schemeClr val="accent3"/>
            </a:gs>
          </a:gsLst>
          <a:lin ang="2698631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411425" y="1833225"/>
            <a:ext cx="83316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11425" y="3301525"/>
            <a:ext cx="83316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760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1425" y="282200"/>
            <a:ext cx="83214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1425" y="1143000"/>
            <a:ext cx="8321400" cy="3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 sz="1600" b="0" i="0" u="none" strike="noStrike" cap="none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○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■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●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○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E5E5E"/>
              </a:buClr>
              <a:buSzPts val="900"/>
              <a:buFont typeface="Open Sans"/>
              <a:buChar char="■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56" r:id="rId3"/>
    <p:sldLayoutId id="2147483658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9">
          <p15:clr>
            <a:srgbClr val="F06B4A"/>
          </p15:clr>
        </p15:guide>
        <p15:guide id="2" pos="5501">
          <p15:clr>
            <a:srgbClr val="F06B4A"/>
          </p15:clr>
        </p15:guide>
        <p15:guide id="3" orient="horz" pos="2970">
          <p15:clr>
            <a:srgbClr val="F06B4A"/>
          </p15:clr>
        </p15:guide>
        <p15:guide id="4" orient="horz" pos="178">
          <p15:clr>
            <a:srgbClr val="F06B4A"/>
          </p15:clr>
        </p15:guide>
        <p15:guide id="5" orient="horz" pos="720">
          <p15:clr>
            <a:srgbClr val="F06B4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1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openxmlformats.org/officeDocument/2006/relationships/image" Target="../media/image19.png"/><Relationship Id="rId9" Type="http://schemas.microsoft.com/office/2007/relationships/diagramDrawing" Target="../diagrams/drawing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10" Type="http://schemas.openxmlformats.org/officeDocument/2006/relationships/image" Target="../media/image26.png"/><Relationship Id="rId4" Type="http://schemas.openxmlformats.org/officeDocument/2006/relationships/diagramLayout" Target="../diagrams/layout19.xml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10" Type="http://schemas.openxmlformats.org/officeDocument/2006/relationships/image" Target="../media/image29.png"/><Relationship Id="rId4" Type="http://schemas.openxmlformats.org/officeDocument/2006/relationships/diagramLayout" Target="../diagrams/layout20.xml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/>
          <p:cNvPicPr preferRelativeResize="0"/>
          <p:nvPr/>
        </p:nvPicPr>
        <p:blipFill rotWithShape="1">
          <a:blip r:embed="rId3">
            <a:alphaModFix amt="21000"/>
          </a:blip>
          <a:srcRect t="17887" b="7109"/>
          <a:stretch/>
        </p:blipFill>
        <p:spPr>
          <a:xfrm>
            <a:off x="0" y="1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 sz="1400"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411425" y="2571749"/>
            <a:ext cx="8331600" cy="72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zh-CN" sz="4400" dirty="0"/>
              <a:t>Spring 5.x</a:t>
            </a:r>
            <a:br>
              <a:rPr lang="en-US" altLang="zh-CN" sz="4400" dirty="0"/>
            </a:br>
            <a:r>
              <a:rPr lang="zh-CN" altLang="en-US" sz="4400" dirty="0"/>
              <a:t>从</a:t>
            </a:r>
            <a:r>
              <a:rPr lang="en-US" altLang="zh-CN" sz="4400" dirty="0"/>
              <a:t>Bean</a:t>
            </a:r>
            <a:r>
              <a:rPr lang="zh-CN" altLang="en-US" sz="4400" dirty="0"/>
              <a:t>加载到</a:t>
            </a:r>
            <a:r>
              <a:rPr lang="en-US" altLang="zh-CN" sz="4400" dirty="0"/>
              <a:t>AOP</a:t>
            </a:r>
            <a:r>
              <a:rPr lang="zh-CN" altLang="en-US" sz="4400" dirty="0"/>
              <a:t>原理浅析</a:t>
            </a:r>
            <a:endParaRPr sz="4400" dirty="0"/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411429" y="3375231"/>
            <a:ext cx="83316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/>
            <a:r>
              <a:rPr lang="en-US" altLang="ja-JP" dirty="0"/>
              <a:t>TD</a:t>
            </a:r>
            <a:r>
              <a:rPr lang="en-US" altLang="zh-CN" dirty="0"/>
              <a:t> Backend Community </a:t>
            </a:r>
            <a:r>
              <a:rPr lang="zh-CN" altLang="en-US" dirty="0"/>
              <a:t>余平涛</a:t>
            </a:r>
            <a:endParaRPr lang="ja-JP" altLang="en-US" dirty="0"/>
          </a:p>
        </p:txBody>
      </p:sp>
      <p:pic>
        <p:nvPicPr>
          <p:cNvPr id="52" name="Google Shape;52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429" y="4107179"/>
            <a:ext cx="1904901" cy="2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2020 ThoughtWorks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3382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zh-CN" b="0" i="0" dirty="0"/>
              <a:t>循环依赖</a:t>
            </a:r>
            <a:r>
              <a:rPr lang="zh-CN" altLang="en-US" b="0" i="0" dirty="0"/>
              <a:t>解决方案（</a:t>
            </a:r>
            <a:r>
              <a:rPr lang="zh-CN" altLang="en-US" dirty="0"/>
              <a:t>上）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10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/>
        </p:nvGraphicFramePr>
        <p:xfrm>
          <a:off x="539646" y="991780"/>
          <a:ext cx="7870154" cy="244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8F36D729-AD33-4D64-92AA-DD786B973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0470" y="1329752"/>
            <a:ext cx="5327511" cy="326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16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zh-CN" b="0" i="0" dirty="0"/>
              <a:t>循环依赖</a:t>
            </a:r>
            <a:r>
              <a:rPr lang="zh-CN" altLang="en-US" b="0" i="0" dirty="0"/>
              <a:t>解决方案（中</a:t>
            </a:r>
            <a:r>
              <a:rPr lang="zh-CN" altLang="en-US" dirty="0"/>
              <a:t>）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11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/>
        </p:nvGraphicFramePr>
        <p:xfrm>
          <a:off x="539646" y="991780"/>
          <a:ext cx="7870154" cy="244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E1DD06A1-CBEC-4591-9E12-E1962A33F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0891" y="1115948"/>
            <a:ext cx="5467070" cy="378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43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zh-CN" b="0" i="0" dirty="0"/>
              <a:t>循环依赖</a:t>
            </a:r>
            <a:r>
              <a:rPr lang="zh-CN" altLang="en-US" b="0" i="0" dirty="0"/>
              <a:t>解决方案（</a:t>
            </a:r>
            <a:r>
              <a:rPr lang="zh-CN" altLang="en-US" dirty="0"/>
              <a:t>下）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12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/>
        </p:nvGraphicFramePr>
        <p:xfrm>
          <a:off x="539646" y="991780"/>
          <a:ext cx="7870154" cy="244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17B70578-4711-40AB-9833-2CD2549B2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0395" y="1236689"/>
            <a:ext cx="6200434" cy="354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2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en-US" b="0" i="0" dirty="0"/>
              <a:t>循环依赖中的小结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13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/>
        </p:nvGraphicFramePr>
        <p:xfrm>
          <a:off x="539646" y="991780"/>
          <a:ext cx="7870154" cy="244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占位符 2">
            <a:extLst>
              <a:ext uri="{FF2B5EF4-FFF2-40B4-BE49-F238E27FC236}">
                <a16:creationId xmlns:a16="http://schemas.microsoft.com/office/drawing/2014/main" id="{5A5B08F7-865E-41E4-80C3-35B9FE66B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646" y="1321638"/>
            <a:ext cx="8252085" cy="3434575"/>
          </a:xfrm>
        </p:spPr>
        <p:txBody>
          <a:bodyPr/>
          <a:lstStyle/>
          <a:p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构造注入循环依赖无法解决</a:t>
            </a:r>
            <a:endParaRPr lang="en-US" altLang="zh-CN" sz="18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三级缓存解决的问题</a:t>
            </a:r>
            <a:endParaRPr lang="en-US" altLang="zh-CN" sz="18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pPr lvl="1"/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一级缓存：存储成熟的</a:t>
            </a:r>
            <a:r>
              <a:rPr lang="en-US" altLang="zh-CN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实例，</a:t>
            </a:r>
            <a:r>
              <a:rPr lang="en-US" altLang="zh-CN" sz="18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context.getBean</a:t>
            </a:r>
            <a:r>
              <a:rPr lang="en-US" altLang="zh-CN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()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来自这里</a:t>
            </a:r>
            <a:endParaRPr lang="en-US" altLang="zh-CN" sz="18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pPr lvl="1"/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二级缓存：存储曝光的</a:t>
            </a:r>
            <a:r>
              <a:rPr lang="en-US" altLang="zh-CN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实例，简单说就是刚刚实例出还没有赋值属性的</a:t>
            </a:r>
            <a:r>
              <a:rPr lang="en-US" altLang="zh-CN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实例（代码职责分离）</a:t>
            </a:r>
            <a:endParaRPr lang="en-US" altLang="zh-CN" sz="18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pPr lvl="1"/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三级缓存：存储</a:t>
            </a:r>
            <a:r>
              <a:rPr lang="en-US" altLang="zh-CN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的生产回调，主要是为了解耦</a:t>
            </a:r>
            <a:r>
              <a:rPr lang="en-US" altLang="zh-CN" sz="18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BeanPostProcessor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创建的方式</a:t>
            </a:r>
            <a:endParaRPr lang="en-US" altLang="zh-CN" sz="18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pPr marL="584200" lvl="1" indent="0">
              <a:buNone/>
            </a:pP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用二三级缓存完全是解决动态代理类的循环依赖创建的问题</a:t>
            </a:r>
            <a:endParaRPr lang="en-US" altLang="zh-CN" sz="18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85001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en-US" altLang="zh-CN" dirty="0"/>
              <a:t>@Configuration</a:t>
            </a:r>
            <a:r>
              <a:rPr lang="zh-CN" altLang="en-US" dirty="0"/>
              <a:t>注解的使用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14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6029449"/>
              </p:ext>
            </p:extLst>
          </p:nvPr>
        </p:nvGraphicFramePr>
        <p:xfrm>
          <a:off x="539646" y="991781"/>
          <a:ext cx="7870154" cy="372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6BE00FA4-071D-435D-B548-7053DFEA90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646" y="1516437"/>
            <a:ext cx="3846170" cy="31468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5AAFD50-5867-4AB9-BCD0-00B643103A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9271" y="1506925"/>
            <a:ext cx="3710529" cy="31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15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en-US" altLang="zh-CN" dirty="0" err="1"/>
              <a:t>ConfigurationClassPostProcessor</a:t>
            </a:r>
            <a:r>
              <a:rPr lang="zh-CN" altLang="en-US" dirty="0"/>
              <a:t>主要流程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15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B45102FB-E15F-4D12-9D45-5D6AB90856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4307294"/>
              </p:ext>
            </p:extLst>
          </p:nvPr>
        </p:nvGraphicFramePr>
        <p:xfrm>
          <a:off x="460544" y="922335"/>
          <a:ext cx="8137725" cy="794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5AF1A02C-BD66-4198-8CCB-197A0CB02E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359" y="1210039"/>
            <a:ext cx="7378505" cy="350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54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en-US" altLang="zh-CN" dirty="0" err="1"/>
              <a:t>ConfigurationClassPostProcessor</a:t>
            </a:r>
            <a:r>
              <a:rPr lang="zh-CN" altLang="en-US" dirty="0"/>
              <a:t>类图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16</a:t>
            </a:fld>
            <a:endParaRPr lang="en"/>
          </a:p>
        </p:txBody>
      </p:sp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A44959C5-C9B0-4F84-84B3-B19D27D819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8714121"/>
              </p:ext>
            </p:extLst>
          </p:nvPr>
        </p:nvGraphicFramePr>
        <p:xfrm>
          <a:off x="460544" y="964212"/>
          <a:ext cx="7998375" cy="639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F90C7A44-6987-4CFF-815E-9C4607D75A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991" y="1681738"/>
            <a:ext cx="7694104" cy="30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28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en-US" altLang="zh-CN" dirty="0" err="1"/>
              <a:t>ConfigurationClassPostProcessor</a:t>
            </a:r>
            <a:r>
              <a:rPr lang="zh-CN" altLang="en-US" dirty="0"/>
              <a:t>类图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17</a:t>
            </a:fld>
            <a:endParaRPr lang="e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4ED77D-9545-46EC-8A91-41F15212D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09518"/>
            <a:ext cx="4026269" cy="2999769"/>
          </a:xfrm>
          <a:prstGeom prst="rect">
            <a:avLst/>
          </a:prstGeom>
        </p:spPr>
      </p:pic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B45102FB-E15F-4D12-9D45-5D6AB90856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2946024"/>
              </p:ext>
            </p:extLst>
          </p:nvPr>
        </p:nvGraphicFramePr>
        <p:xfrm>
          <a:off x="460544" y="922335"/>
          <a:ext cx="8137725" cy="794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BD5F6C5F-BDFE-4FC8-B826-E127793C34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697" y="1805481"/>
            <a:ext cx="4045915" cy="300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21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en-US" dirty="0"/>
              <a:t>配置类解析</a:t>
            </a:r>
            <a:r>
              <a:rPr lang="en-US" altLang="zh-CN" dirty="0"/>
              <a:t>-</a:t>
            </a:r>
            <a:r>
              <a:rPr lang="en-US" altLang="zh-CN" dirty="0" err="1"/>
              <a:t>ConfigurationClassPostProcessor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18</a:t>
            </a:fld>
            <a:endParaRPr lang="en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A61711-97D3-4A0C-9DB2-F25ADE473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35" y="1474808"/>
            <a:ext cx="3468577" cy="26341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83C2B08-27C4-4245-8152-82349DAF1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299" y="1465229"/>
            <a:ext cx="4155501" cy="2643752"/>
          </a:xfrm>
          <a:prstGeom prst="rect">
            <a:avLst/>
          </a:prstGeom>
        </p:spPr>
      </p:pic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A44959C5-C9B0-4F84-84B3-B19D27D819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6082043"/>
              </p:ext>
            </p:extLst>
          </p:nvPr>
        </p:nvGraphicFramePr>
        <p:xfrm>
          <a:off x="475535" y="1044098"/>
          <a:ext cx="7870154" cy="372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68554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en-US" dirty="0"/>
              <a:t>配置类解析</a:t>
            </a:r>
            <a:r>
              <a:rPr lang="en-US" altLang="zh-CN" dirty="0"/>
              <a:t>-</a:t>
            </a:r>
            <a:r>
              <a:rPr lang="en-US" altLang="zh-CN" dirty="0" err="1"/>
              <a:t>ConfigurationClassPostProcessor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19</a:t>
            </a:fld>
            <a:endParaRPr lang="en"/>
          </a:p>
        </p:txBody>
      </p:sp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A44959C5-C9B0-4F84-84B3-B19D27D819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5870448"/>
              </p:ext>
            </p:extLst>
          </p:nvPr>
        </p:nvGraphicFramePr>
        <p:xfrm>
          <a:off x="475535" y="1044098"/>
          <a:ext cx="7870154" cy="372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7F39D77F-03E9-4147-BC54-BB345506E8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535" y="1577037"/>
            <a:ext cx="3828203" cy="26682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D8D202-1E2C-4EE9-8597-24CDCF8891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0612" y="1577037"/>
            <a:ext cx="4319732" cy="266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90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CD839-1BD1-42B0-A474-BB09D0FF5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419" y="508740"/>
            <a:ext cx="7716381" cy="613200"/>
          </a:xfrm>
        </p:spPr>
        <p:txBody>
          <a:bodyPr/>
          <a:lstStyle/>
          <a:p>
            <a:r>
              <a:rPr lang="zh-CN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目录</a:t>
            </a:r>
            <a:endParaRPr lang="zh-CN" altLang="en-US" sz="32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DEC09C-6722-40A5-A304-F12B4D67A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908" y="1384575"/>
            <a:ext cx="7495401" cy="3072885"/>
          </a:xfrm>
        </p:spPr>
        <p:txBody>
          <a:bodyPr/>
          <a:lstStyle/>
          <a:p>
            <a:r>
              <a:rPr lang="en-US" altLang="zh-CN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Spring </a:t>
            </a:r>
            <a:r>
              <a:rPr lang="zh-CN" altLang="en-US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容器的加载过程</a:t>
            </a:r>
            <a:endParaRPr lang="en-US" altLang="zh-CN" sz="24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r>
              <a:rPr lang="zh-CN" altLang="en-US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当 </a:t>
            </a:r>
            <a:r>
              <a:rPr lang="en-US" altLang="zh-CN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AOP </a:t>
            </a:r>
            <a:r>
              <a:rPr lang="zh-CN" altLang="en-US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遇到循环依赖？</a:t>
            </a:r>
            <a:endParaRPr lang="en-US" altLang="zh-CN" sz="24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r>
              <a:rPr lang="en-US" altLang="zh-CN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Spring </a:t>
            </a:r>
            <a:r>
              <a:rPr lang="zh-CN" altLang="en-US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如何解决循环依赖</a:t>
            </a:r>
            <a:endParaRPr lang="en-US" altLang="zh-CN" sz="24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r>
              <a:rPr lang="en-US" altLang="zh-CN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Spring </a:t>
            </a:r>
            <a:r>
              <a:rPr lang="zh-CN" altLang="en-US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预留扩展点浅析 </a:t>
            </a:r>
            <a:r>
              <a:rPr lang="en-US" altLang="zh-CN" sz="24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BeanPostProcessor</a:t>
            </a:r>
            <a:endParaRPr lang="en-US" altLang="zh-CN" sz="24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r>
              <a:rPr lang="zh-CN" altLang="en-US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自动装配核心类 </a:t>
            </a:r>
            <a:r>
              <a:rPr lang="en-US" altLang="zh-CN" sz="24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ConfigurationClassPostProcessor</a:t>
            </a:r>
            <a:endParaRPr lang="en-US" altLang="zh-CN" sz="24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r>
              <a:rPr lang="zh-CN" altLang="en-US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排坑及最佳实践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8D9C9D-3249-4293-A202-82CEF1FFCB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0956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en-US" altLang="zh-CN" dirty="0" err="1"/>
              <a:t>ConfigurationClassPostProcessor</a:t>
            </a:r>
            <a:r>
              <a:rPr lang="zh-CN" altLang="en-US" dirty="0"/>
              <a:t>核心逻辑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20</a:t>
            </a:fld>
            <a:endParaRPr lang="en"/>
          </a:p>
        </p:txBody>
      </p:sp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A44959C5-C9B0-4F84-84B3-B19D27D819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8847734"/>
              </p:ext>
            </p:extLst>
          </p:nvPr>
        </p:nvGraphicFramePr>
        <p:xfrm>
          <a:off x="460544" y="964212"/>
          <a:ext cx="7998375" cy="639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98121DCA-A1CC-4E6E-8C7B-6BF598A9AA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1836290"/>
            <a:ext cx="4239018" cy="255607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FB2889C-6DD3-47CC-B6C9-0CD3995FE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713" y="1836290"/>
            <a:ext cx="4239018" cy="262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94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en-US" altLang="zh-CN" dirty="0"/>
              <a:t>This</a:t>
            </a:r>
            <a:r>
              <a:rPr lang="zh-CN" altLang="en-US" dirty="0"/>
              <a:t>调用引起</a:t>
            </a:r>
            <a:r>
              <a:rPr lang="en-US" altLang="zh-CN" dirty="0" err="1"/>
              <a:t>Aop</a:t>
            </a:r>
            <a:r>
              <a:rPr lang="zh-CN" altLang="en-US" dirty="0"/>
              <a:t>切面失效问题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21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2278418"/>
              </p:ext>
            </p:extLst>
          </p:nvPr>
        </p:nvGraphicFramePr>
        <p:xfrm>
          <a:off x="539646" y="991781"/>
          <a:ext cx="7870154" cy="372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45D321A6-695A-48C8-B807-C09F189752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24" y="1364106"/>
            <a:ext cx="3349721" cy="209276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86E5A5-F14D-4486-BA76-5BC8F86B34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9367" y="1355684"/>
            <a:ext cx="4958247" cy="279603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210918D-7738-4300-8D3C-CA6F50A3B5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646" y="3475621"/>
            <a:ext cx="3073788" cy="166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74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en-US" dirty="0"/>
              <a:t>神奇的</a:t>
            </a:r>
            <a:r>
              <a:rPr lang="en-US" altLang="zh-CN" dirty="0" err="1"/>
              <a:t>EnableAspectJAutoProxy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22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6675324"/>
              </p:ext>
            </p:extLst>
          </p:nvPr>
        </p:nvGraphicFramePr>
        <p:xfrm>
          <a:off x="539646" y="991780"/>
          <a:ext cx="7998374" cy="637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A3526856-1E49-4493-916C-5FB9FD9689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014" y="1628819"/>
            <a:ext cx="3310019" cy="24351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FA81FFD-58C4-4855-8ABD-F6DAD112DD9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2034"/>
          <a:stretch/>
        </p:blipFill>
        <p:spPr>
          <a:xfrm>
            <a:off x="4254401" y="1622628"/>
            <a:ext cx="3680084" cy="24413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BD3ECB-2AF6-41E5-9F73-34EF1ECB9F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8450" y="4063960"/>
            <a:ext cx="6550702" cy="101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42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en-US" altLang="zh-CN" dirty="0" err="1"/>
              <a:t>AnnotationAwareAspectJAutoProxyCreator</a:t>
            </a:r>
            <a:r>
              <a:rPr lang="zh-CN" altLang="en-US" dirty="0"/>
              <a:t>类图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23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8335414"/>
              </p:ext>
            </p:extLst>
          </p:nvPr>
        </p:nvGraphicFramePr>
        <p:xfrm>
          <a:off x="539646" y="991781"/>
          <a:ext cx="7870154" cy="372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DD1345B6-0FBC-4827-945A-91AB0B1FE9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576" y="1283105"/>
            <a:ext cx="7510072" cy="351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05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en-US" altLang="zh-CN" dirty="0" err="1"/>
              <a:t>AbstractAutoProxyCreator</a:t>
            </a:r>
            <a:r>
              <a:rPr lang="zh-CN" altLang="en-US" dirty="0"/>
              <a:t>代码跟读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24</a:t>
            </a:fld>
            <a:endParaRPr lang="en"/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ECA85CE6-2525-4CD2-AA6B-720FAD53B5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1096720"/>
              </p:ext>
            </p:extLst>
          </p:nvPr>
        </p:nvGraphicFramePr>
        <p:xfrm>
          <a:off x="539646" y="991780"/>
          <a:ext cx="7870154" cy="739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59099042-0CF9-4646-9365-A1F684D38DF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2480"/>
          <a:stretch/>
        </p:blipFill>
        <p:spPr>
          <a:xfrm>
            <a:off x="244811" y="1900002"/>
            <a:ext cx="4327189" cy="24582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EB08E67-EA5F-499A-8396-94DC8A4208B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0483"/>
          <a:stretch/>
        </p:blipFill>
        <p:spPr>
          <a:xfrm>
            <a:off x="4631311" y="1900002"/>
            <a:ext cx="4327189" cy="245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96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en-US" dirty="0"/>
              <a:t>小节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25</a:t>
            </a:fld>
            <a:endParaRPr lang="en"/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ECA85CE6-2525-4CD2-AA6B-720FAD53B5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1658505"/>
              </p:ext>
            </p:extLst>
          </p:nvPr>
        </p:nvGraphicFramePr>
        <p:xfrm>
          <a:off x="539646" y="991780"/>
          <a:ext cx="7870154" cy="739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文本占位符 2">
            <a:extLst>
              <a:ext uri="{FF2B5EF4-FFF2-40B4-BE49-F238E27FC236}">
                <a16:creationId xmlns:a16="http://schemas.microsoft.com/office/drawing/2014/main" id="{FC37DDE1-852A-49AB-AB9D-9C7FEA87C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957" y="1644944"/>
            <a:ext cx="8252085" cy="2190498"/>
          </a:xfrm>
        </p:spPr>
        <p:txBody>
          <a:bodyPr/>
          <a:lstStyle/>
          <a:p>
            <a:r>
              <a:rPr lang="en-US" altLang="zh-CN" sz="18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Cglib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代理增强目标类可以完成</a:t>
            </a:r>
            <a:r>
              <a:rPr lang="en-US" altLang="zh-CN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this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调用的代理，参考</a:t>
            </a:r>
            <a:r>
              <a:rPr lang="en-US" altLang="zh-CN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@Configuration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的实现</a:t>
            </a:r>
            <a:endParaRPr lang="en-US" altLang="zh-CN" sz="18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r>
              <a:rPr lang="en-US" altLang="zh-CN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Spring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中代理对象调用非切面方法不会增强，如果有</a:t>
            </a:r>
            <a:r>
              <a:rPr lang="en-US" altLang="zh-CN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this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调用的业务场景，应该尽量避免，可以在业务类中注入</a:t>
            </a:r>
            <a:r>
              <a:rPr lang="en-US" altLang="zh-CN" sz="18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ApplicationContext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对象，调用</a:t>
            </a:r>
            <a:r>
              <a:rPr lang="en-US" altLang="zh-CN" sz="18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getBean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方法获取代理对象，使用代理对象调用自身类的方法，即可实现</a:t>
            </a:r>
            <a:r>
              <a:rPr lang="en-US" altLang="zh-CN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this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调用切面</a:t>
            </a:r>
            <a:endParaRPr lang="en-US" altLang="zh-CN" sz="18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29592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 rotWithShape="1">
          <a:blip r:embed="rId3">
            <a:alphaModFix amt="62000"/>
          </a:blip>
          <a:srcRect/>
          <a:stretch/>
        </p:blipFill>
        <p:spPr>
          <a:xfrm>
            <a:off x="0" y="0"/>
            <a:ext cx="914400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411300" y="2020502"/>
            <a:ext cx="8321400" cy="8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THANKYOU</a:t>
            </a:r>
            <a:endParaRPr dirty="0">
              <a:solidFill>
                <a:srgbClr val="F78F31"/>
              </a:solidFill>
            </a:endParaRPr>
          </a:p>
        </p:txBody>
      </p:sp>
      <p:sp>
        <p:nvSpPr>
          <p:cNvPr id="117" name="Google Shape;117;p18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07188" y="4473377"/>
            <a:ext cx="1529624" cy="2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2020 ThoughtWorks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938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en-US" altLang="zh-CN" b="0" i="0" dirty="0"/>
              <a:t>Spring </a:t>
            </a:r>
            <a:r>
              <a:rPr lang="zh-CN" altLang="en-US" b="0" i="0" dirty="0"/>
              <a:t>容器的加载过程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9800" y="4749732"/>
            <a:ext cx="548700" cy="1881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/>
        </p:nvGraphicFramePr>
        <p:xfrm>
          <a:off x="539646" y="991781"/>
          <a:ext cx="7870154" cy="102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F888560B-072A-4C29-9901-9780D49FBE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270" y="1195996"/>
            <a:ext cx="8010906" cy="351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98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en-US" altLang="zh-CN" b="0" i="0" dirty="0"/>
              <a:t>Bean</a:t>
            </a:r>
            <a:r>
              <a:rPr lang="zh-CN" altLang="en-US" dirty="0"/>
              <a:t>加载过程中的状态</a:t>
            </a:r>
            <a:endParaRPr lang="zh-CN" altLang="en-US" b="0" i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4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/>
        </p:nvGraphicFramePr>
        <p:xfrm>
          <a:off x="539646" y="991781"/>
          <a:ext cx="7870154" cy="102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396CBED3-3A86-4442-BE6F-3B93FAA278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646" y="1054118"/>
            <a:ext cx="7442616" cy="384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18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en-US" altLang="zh-CN" dirty="0" err="1"/>
              <a:t>AnnotationConfigApplicationContext</a:t>
            </a:r>
            <a:r>
              <a:rPr lang="zh-CN" altLang="en-US" dirty="0"/>
              <a:t>类图</a:t>
            </a:r>
            <a:endParaRPr lang="zh-CN" altLang="en-US" b="0" i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5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/>
        </p:nvGraphicFramePr>
        <p:xfrm>
          <a:off x="539646" y="991781"/>
          <a:ext cx="7870154" cy="102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6B6D2BFF-6367-4269-8847-D0DB58C05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535" y="1198118"/>
            <a:ext cx="7870154" cy="35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8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en-US" altLang="zh-CN" b="0" i="0" dirty="0"/>
              <a:t>Bean</a:t>
            </a:r>
            <a:r>
              <a:rPr lang="zh-CN" altLang="en-US" b="0" i="0" dirty="0"/>
              <a:t>的创建过程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6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/>
        </p:nvGraphicFramePr>
        <p:xfrm>
          <a:off x="539646" y="869325"/>
          <a:ext cx="7870154" cy="244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9" name="图片 18">
            <a:extLst>
              <a:ext uri="{FF2B5EF4-FFF2-40B4-BE49-F238E27FC236}">
                <a16:creationId xmlns:a16="http://schemas.microsoft.com/office/drawing/2014/main" id="{9A3F2B97-7C0C-4208-951A-7741E6E69B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1883" y="961752"/>
            <a:ext cx="6085680" cy="418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1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en-US" b="0" i="0" dirty="0"/>
              <a:t>小节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7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/>
        </p:nvGraphicFramePr>
        <p:xfrm>
          <a:off x="539646" y="991781"/>
          <a:ext cx="7870154" cy="102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文本占位符 2">
            <a:extLst>
              <a:ext uri="{FF2B5EF4-FFF2-40B4-BE49-F238E27FC236}">
                <a16:creationId xmlns:a16="http://schemas.microsoft.com/office/drawing/2014/main" id="{BCF74809-B210-4E6F-82E1-570F1E9A2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646" y="1561875"/>
            <a:ext cx="8124669" cy="3340525"/>
          </a:xfrm>
        </p:spPr>
        <p:txBody>
          <a:bodyPr/>
          <a:lstStyle/>
          <a:p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Spring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顶层接口就是一个</a:t>
            </a:r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 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工厂 </a:t>
            </a:r>
            <a:r>
              <a:rPr lang="en-US" altLang="zh-CN" sz="20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BeanFactory</a:t>
            </a:r>
            <a:endParaRPr lang="en-US" altLang="zh-CN" sz="20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r>
              <a:rPr lang="en-US" altLang="zh-CN" sz="20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AnnotationConfigApplicationContext</a:t>
            </a:r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是注解加载</a:t>
            </a:r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的核心类</a:t>
            </a:r>
            <a:endParaRPr lang="en-US" altLang="zh-CN" sz="20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定义 模型（图纸） </a:t>
            </a:r>
            <a:r>
              <a:rPr lang="en-US" altLang="zh-CN" sz="20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BeanDefinition</a:t>
            </a:r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存储了加载</a:t>
            </a:r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的属性信息</a:t>
            </a:r>
            <a:endParaRPr lang="en-US" altLang="zh-CN" sz="20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Spring 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中提供了 </a:t>
            </a:r>
            <a:r>
              <a:rPr lang="en-US" altLang="zh-CN" sz="20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BeanFactoryPostProcessor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和</a:t>
            </a:r>
            <a:r>
              <a:rPr lang="en-US" altLang="zh-CN" sz="20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BeanDefinitionRegistryPostProcessor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两个扩展点来修改和注册</a:t>
            </a:r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给容器中再额外添加一些组件</a:t>
            </a:r>
            <a:endParaRPr lang="en-US" altLang="zh-CN" sz="20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7728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zh-CN" b="0" i="0" dirty="0"/>
              <a:t>什么是循环依赖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8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/>
        </p:nvGraphicFramePr>
        <p:xfrm>
          <a:off x="539646" y="991780"/>
          <a:ext cx="7870154" cy="724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7CCD3801-618D-4763-B971-601AEFF56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827" y="1882579"/>
            <a:ext cx="8320345" cy="292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29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zh-CN" b="0" i="0" dirty="0"/>
              <a:t>循环依赖</a:t>
            </a:r>
            <a:r>
              <a:rPr lang="zh-CN" altLang="en-US" b="0" i="0" dirty="0"/>
              <a:t>？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9</a:t>
            </a:fld>
            <a:endParaRPr lang="en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957E19E-B16B-43A7-8C4F-2B02EED2D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756" y="1478507"/>
            <a:ext cx="3357796" cy="3493660"/>
          </a:xfrm>
          <a:prstGeom prst="rect">
            <a:avLst/>
          </a:prstGeom>
        </p:spPr>
      </p:pic>
      <p:graphicFrame>
        <p:nvGraphicFramePr>
          <p:cNvPr id="15" name="图示 14">
            <a:extLst>
              <a:ext uri="{FF2B5EF4-FFF2-40B4-BE49-F238E27FC236}">
                <a16:creationId xmlns:a16="http://schemas.microsoft.com/office/drawing/2014/main" id="{D01C59B5-24F5-4530-A0D9-A74043B772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606725"/>
              </p:ext>
            </p:extLst>
          </p:nvPr>
        </p:nvGraphicFramePr>
        <p:xfrm>
          <a:off x="411424" y="961346"/>
          <a:ext cx="7998376" cy="395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10847036"/>
      </p:ext>
    </p:extLst>
  </p:cSld>
  <p:clrMapOvr>
    <a:masterClrMapping/>
  </p:clrMapOvr>
</p:sld>
</file>

<file path=ppt/theme/theme1.xml><?xml version="1.0" encoding="utf-8"?>
<a:theme xmlns:a="http://schemas.openxmlformats.org/drawingml/2006/main" name="TW Master - Blue/Purple">
  <a:themeElements>
    <a:clrScheme name="Blue Purple Basic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00BCCD"/>
      </a:accent1>
      <a:accent2>
        <a:srgbClr val="0078BF"/>
      </a:accent2>
      <a:accent3>
        <a:srgbClr val="702269"/>
      </a:accent3>
      <a:accent4>
        <a:srgbClr val="B51B58"/>
      </a:accent4>
      <a:accent5>
        <a:srgbClr val="EE5BA0"/>
      </a:accent5>
      <a:accent6>
        <a:srgbClr val="F58A33"/>
      </a:accent6>
      <a:hlink>
        <a:srgbClr val="00BCCC"/>
      </a:hlink>
      <a:folHlink>
        <a:srgbClr val="70226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2493</TotalTime>
  <Words>971</Words>
  <Application>Microsoft Office PowerPoint</Application>
  <PresentationFormat>全屏显示(16:9)</PresentationFormat>
  <Paragraphs>101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Arial</vt:lpstr>
      <vt:lpstr>Open Sans SemiBold</vt:lpstr>
      <vt:lpstr>微软雅黑</vt:lpstr>
      <vt:lpstr>Consolas</vt:lpstr>
      <vt:lpstr>Open Sans</vt:lpstr>
      <vt:lpstr>Open Sans Light</vt:lpstr>
      <vt:lpstr>TW Master - Blue/Purple</vt:lpstr>
      <vt:lpstr>Spring 5.x 从Bean加载到AOP原理浅析</vt:lpstr>
      <vt:lpstr>目录</vt:lpstr>
      <vt:lpstr>Spring 容器的加载过程</vt:lpstr>
      <vt:lpstr>Bean加载过程中的状态</vt:lpstr>
      <vt:lpstr>AnnotationConfigApplicationContext类图</vt:lpstr>
      <vt:lpstr>Bean的创建过程</vt:lpstr>
      <vt:lpstr>小节</vt:lpstr>
      <vt:lpstr>什么是循环依赖</vt:lpstr>
      <vt:lpstr>循环依赖？</vt:lpstr>
      <vt:lpstr>循环依赖解决方案（上）</vt:lpstr>
      <vt:lpstr>循环依赖解决方案（中）</vt:lpstr>
      <vt:lpstr>循环依赖解决方案（下）</vt:lpstr>
      <vt:lpstr>循环依赖中的小结</vt:lpstr>
      <vt:lpstr>@Configuration注解的使用</vt:lpstr>
      <vt:lpstr>ConfigurationClassPostProcessor主要流程</vt:lpstr>
      <vt:lpstr>ConfigurationClassPostProcessor类图</vt:lpstr>
      <vt:lpstr>ConfigurationClassPostProcessor类图</vt:lpstr>
      <vt:lpstr>配置类解析-ConfigurationClassPostProcessor</vt:lpstr>
      <vt:lpstr>配置类解析-ConfigurationClassPostProcessor</vt:lpstr>
      <vt:lpstr>ConfigurationClassPostProcessor核心逻辑</vt:lpstr>
      <vt:lpstr>This调用引起Aop切面失效问题</vt:lpstr>
      <vt:lpstr>神奇的EnableAspectJAutoProxy</vt:lpstr>
      <vt:lpstr>AnnotationAwareAspectJAutoProxyCreator类图</vt:lpstr>
      <vt:lpstr>AbstractAutoProxyCreator代码跟读</vt:lpstr>
      <vt:lpstr>小节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nice big title</dc:title>
  <dc:creator>tao</dc:creator>
  <cp:lastModifiedBy>yu tao</cp:lastModifiedBy>
  <cp:revision>448</cp:revision>
  <dcterms:modified xsi:type="dcterms:W3CDTF">2020-10-14T15:50:44Z</dcterms:modified>
</cp:coreProperties>
</file>